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18288000" cy="10287000"/>
  <p:notesSz cx="6858000" cy="9144000"/>
  <p:embeddedFontLst>
    <p:embeddedFont>
      <p:font typeface="Helios" charset="1" panose="020B0504020202020204"/>
      <p:regular r:id="rId18"/>
    </p:embeddedFont>
    <p:embeddedFont>
      <p:font typeface="TT Hoves Bold" charset="1" panose="02000003020000060003"/>
      <p:regular r:id="rId19"/>
    </p:embeddedFont>
    <p:embeddedFont>
      <p:font typeface="Helios Bold" charset="1" panose="020B0704020202020204"/>
      <p:regular r:id="rId20"/>
    </p:embeddedFont>
    <p:embeddedFont>
      <p:font typeface="Canva Sans Bold" charset="1" panose="020B0803030501040103"/>
      <p:regular r:id="rId21"/>
    </p:embeddedFont>
    <p:embeddedFont>
      <p:font typeface="DM Sans" charset="1" panose="00000000000000000000"/>
      <p:regular r:id="rId22"/>
    </p:embeddedFont>
    <p:embeddedFont>
      <p:font typeface="Canva Sans" charset="1" panose="020B0503030501040103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png" Type="http://schemas.openxmlformats.org/officeDocument/2006/relationships/image"/><Relationship Id="rId4" Target="../media/image18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png" Type="http://schemas.openxmlformats.org/officeDocument/2006/relationships/image"/><Relationship Id="rId4" Target="../media/image21.png" Type="http://schemas.openxmlformats.org/officeDocument/2006/relationships/image"/><Relationship Id="rId5" Target="../media/image22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jpe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png" Type="http://schemas.openxmlformats.org/officeDocument/2006/relationships/image"/><Relationship Id="rId4" Target="../media/image13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7708610" y="-412494"/>
            <a:ext cx="18562305" cy="8555165"/>
            <a:chOff x="0" y="0"/>
            <a:chExt cx="406400" cy="18730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06400" cy="187305"/>
            </a:xfrm>
            <a:custGeom>
              <a:avLst/>
              <a:gdLst/>
              <a:ahLst/>
              <a:cxnLst/>
              <a:rect r="r" b="b" t="t" l="l"/>
              <a:pathLst>
                <a:path h="187305" w="406400">
                  <a:moveTo>
                    <a:pt x="203200" y="0"/>
                  </a:moveTo>
                  <a:lnTo>
                    <a:pt x="203200" y="0"/>
                  </a:lnTo>
                  <a:lnTo>
                    <a:pt x="406400" y="187305"/>
                  </a:lnTo>
                  <a:lnTo>
                    <a:pt x="0" y="18730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A20E2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27000" y="-38100"/>
              <a:ext cx="152400" cy="2254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9144000" y="2051466"/>
            <a:ext cx="12503082" cy="10287000"/>
            <a:chOff x="0" y="0"/>
            <a:chExt cx="6184570" cy="508839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184570" cy="5088399"/>
            </a:xfrm>
            <a:custGeom>
              <a:avLst/>
              <a:gdLst/>
              <a:ahLst/>
              <a:cxnLst/>
              <a:rect r="r" b="b" t="t" l="l"/>
              <a:pathLst>
                <a:path h="5088399" w="6184570">
                  <a:moveTo>
                    <a:pt x="3433653" y="2544200"/>
                  </a:moveTo>
                  <a:lnTo>
                    <a:pt x="6184570" y="5088399"/>
                  </a:lnTo>
                  <a:lnTo>
                    <a:pt x="2750917" y="5088399"/>
                  </a:lnTo>
                  <a:lnTo>
                    <a:pt x="0" y="2544200"/>
                  </a:lnTo>
                  <a:lnTo>
                    <a:pt x="2750917" y="0"/>
                  </a:lnTo>
                  <a:lnTo>
                    <a:pt x="6184570" y="0"/>
                  </a:lnTo>
                  <a:lnTo>
                    <a:pt x="3433653" y="254420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184570" cy="5088399"/>
            </a:xfrm>
            <a:custGeom>
              <a:avLst/>
              <a:gdLst/>
              <a:ahLst/>
              <a:cxnLst/>
              <a:rect r="r" b="b" t="t" l="l"/>
              <a:pathLst>
                <a:path h="5088399" w="6184570">
                  <a:moveTo>
                    <a:pt x="3433653" y="2544200"/>
                  </a:moveTo>
                  <a:lnTo>
                    <a:pt x="6184570" y="5088399"/>
                  </a:lnTo>
                  <a:lnTo>
                    <a:pt x="2750917" y="5088399"/>
                  </a:lnTo>
                  <a:lnTo>
                    <a:pt x="0" y="2544200"/>
                  </a:lnTo>
                  <a:lnTo>
                    <a:pt x="2750917" y="0"/>
                  </a:lnTo>
                  <a:lnTo>
                    <a:pt x="6184570" y="0"/>
                  </a:lnTo>
                  <a:lnTo>
                    <a:pt x="3433653" y="2544200"/>
                  </a:lnTo>
                  <a:close/>
                </a:path>
              </a:pathLst>
            </a:custGeom>
            <a:blipFill>
              <a:blip r:embed="rId2"/>
              <a:stretch>
                <a:fillRect l="-11745" t="0" r="-11745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9006848" y="6804594"/>
            <a:ext cx="7555842" cy="3482406"/>
            <a:chOff x="0" y="0"/>
            <a:chExt cx="406400" cy="18730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06400" cy="187305"/>
            </a:xfrm>
            <a:custGeom>
              <a:avLst/>
              <a:gdLst/>
              <a:ahLst/>
              <a:cxnLst/>
              <a:rect r="r" b="b" t="t" l="l"/>
              <a:pathLst>
                <a:path h="187305" w="406400">
                  <a:moveTo>
                    <a:pt x="203200" y="0"/>
                  </a:moveTo>
                  <a:lnTo>
                    <a:pt x="203200" y="0"/>
                  </a:lnTo>
                  <a:lnTo>
                    <a:pt x="406400" y="187305"/>
                  </a:lnTo>
                  <a:lnTo>
                    <a:pt x="0" y="18730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E8223B">
                <a:alpha val="80000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127000" y="-38100"/>
              <a:ext cx="152400" cy="2254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631288" y="991018"/>
            <a:ext cx="3862833" cy="4152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61"/>
              </a:lnSpc>
              <a:spcBef>
                <a:spcPct val="0"/>
              </a:spcBef>
            </a:pPr>
          </a:p>
        </p:txBody>
      </p:sp>
      <p:grpSp>
        <p:nvGrpSpPr>
          <p:cNvPr name="Group 12" id="12"/>
          <p:cNvGrpSpPr/>
          <p:nvPr/>
        </p:nvGrpSpPr>
        <p:grpSpPr>
          <a:xfrm rot="0">
            <a:off x="338235" y="3216373"/>
            <a:ext cx="10120773" cy="3978593"/>
            <a:chOff x="0" y="0"/>
            <a:chExt cx="13494363" cy="5304791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4597189"/>
              <a:ext cx="13494363" cy="7076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479"/>
                </a:lnSpc>
              </a:pPr>
              <a:r>
                <a:rPr lang="en-US" sz="3199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Easily find and book the most suitable meeting space.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-9525"/>
              <a:ext cx="13494363" cy="43529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2839"/>
                </a:lnSpc>
              </a:pPr>
              <a:r>
                <a:rPr lang="en-US" sz="10699">
                  <a:solidFill>
                    <a:srgbClr val="2A2E3A"/>
                  </a:solidFill>
                  <a:latin typeface="TT Hoves Bold"/>
                  <a:ea typeface="TT Hoves Bold"/>
                  <a:cs typeface="TT Hoves Bold"/>
                  <a:sym typeface="TT Hoves Bold"/>
                </a:rPr>
                <a:t>Meeting Room Booking </a:t>
              </a: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652738" y="8874294"/>
            <a:ext cx="4998885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80"/>
              </a:lnSpc>
            </a:pPr>
            <a:r>
              <a:rPr lang="en-US" sz="2200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rPr>
              <a:t>Project presentation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585734" y="665608"/>
            <a:ext cx="1045554" cy="726185"/>
          </a:xfrm>
          <a:custGeom>
            <a:avLst/>
            <a:gdLst/>
            <a:ahLst/>
            <a:cxnLst/>
            <a:rect r="r" b="b" t="t" l="l"/>
            <a:pathLst>
              <a:path h="726185" w="1045554">
                <a:moveTo>
                  <a:pt x="0" y="0"/>
                </a:moveTo>
                <a:lnTo>
                  <a:pt x="1045554" y="0"/>
                </a:lnTo>
                <a:lnTo>
                  <a:pt x="1045554" y="726184"/>
                </a:lnTo>
                <a:lnTo>
                  <a:pt x="0" y="7261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-324259" y="-2727870"/>
            <a:ext cx="21853498" cy="5455740"/>
            <a:chOff x="0" y="0"/>
            <a:chExt cx="1012092" cy="25267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12092" cy="252670"/>
            </a:xfrm>
            <a:custGeom>
              <a:avLst/>
              <a:gdLst/>
              <a:ahLst/>
              <a:cxnLst/>
              <a:rect r="r" b="b" t="t" l="l"/>
              <a:pathLst>
                <a:path h="252670" w="1012092">
                  <a:moveTo>
                    <a:pt x="203200" y="0"/>
                  </a:moveTo>
                  <a:lnTo>
                    <a:pt x="808892" y="0"/>
                  </a:lnTo>
                  <a:lnTo>
                    <a:pt x="1012092" y="252670"/>
                  </a:lnTo>
                  <a:lnTo>
                    <a:pt x="0" y="25267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E8223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27000" y="-38100"/>
              <a:ext cx="758092" cy="2907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10800000">
            <a:off x="-6258005" y="-88241"/>
            <a:ext cx="15118279" cy="3185392"/>
            <a:chOff x="0" y="0"/>
            <a:chExt cx="1216146" cy="25624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16146" cy="256240"/>
            </a:xfrm>
            <a:custGeom>
              <a:avLst/>
              <a:gdLst/>
              <a:ahLst/>
              <a:cxnLst/>
              <a:rect r="r" b="b" t="t" l="l"/>
              <a:pathLst>
                <a:path h="256240" w="1216146">
                  <a:moveTo>
                    <a:pt x="203200" y="0"/>
                  </a:moveTo>
                  <a:lnTo>
                    <a:pt x="1012946" y="0"/>
                  </a:lnTo>
                  <a:lnTo>
                    <a:pt x="1216146" y="256240"/>
                  </a:lnTo>
                  <a:lnTo>
                    <a:pt x="0" y="25624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A20E2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27000" y="-38100"/>
              <a:ext cx="962146" cy="2943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3814230" y="9258300"/>
            <a:ext cx="5765006" cy="1028700"/>
            <a:chOff x="0" y="0"/>
            <a:chExt cx="1049690" cy="18730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049690" cy="187305"/>
            </a:xfrm>
            <a:custGeom>
              <a:avLst/>
              <a:gdLst/>
              <a:ahLst/>
              <a:cxnLst/>
              <a:rect r="r" b="b" t="t" l="l"/>
              <a:pathLst>
                <a:path h="187305" w="1049690">
                  <a:moveTo>
                    <a:pt x="203200" y="0"/>
                  </a:moveTo>
                  <a:lnTo>
                    <a:pt x="846490" y="0"/>
                  </a:lnTo>
                  <a:lnTo>
                    <a:pt x="1049690" y="187305"/>
                  </a:lnTo>
                  <a:lnTo>
                    <a:pt x="0" y="18730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A20E20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127000" y="-38100"/>
              <a:ext cx="795690" cy="2254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028700" y="391354"/>
            <a:ext cx="7055239" cy="3141786"/>
          </a:xfrm>
          <a:custGeom>
            <a:avLst/>
            <a:gdLst/>
            <a:ahLst/>
            <a:cxnLst/>
            <a:rect r="r" b="b" t="t" l="l"/>
            <a:pathLst>
              <a:path h="3141786" w="7055239">
                <a:moveTo>
                  <a:pt x="0" y="0"/>
                </a:moveTo>
                <a:lnTo>
                  <a:pt x="7055239" y="0"/>
                </a:lnTo>
                <a:lnTo>
                  <a:pt x="7055239" y="3141787"/>
                </a:lnTo>
                <a:lnTo>
                  <a:pt x="0" y="31417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0191661" y="391354"/>
            <a:ext cx="7067639" cy="3141786"/>
          </a:xfrm>
          <a:custGeom>
            <a:avLst/>
            <a:gdLst/>
            <a:ahLst/>
            <a:cxnLst/>
            <a:rect r="r" b="b" t="t" l="l"/>
            <a:pathLst>
              <a:path h="3141786" w="7067639">
                <a:moveTo>
                  <a:pt x="0" y="0"/>
                </a:moveTo>
                <a:lnTo>
                  <a:pt x="7067639" y="0"/>
                </a:lnTo>
                <a:lnTo>
                  <a:pt x="7067639" y="3141787"/>
                </a:lnTo>
                <a:lnTo>
                  <a:pt x="0" y="314178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2992361" y="3989007"/>
            <a:ext cx="12303278" cy="4008155"/>
          </a:xfrm>
          <a:custGeom>
            <a:avLst/>
            <a:gdLst/>
            <a:ahLst/>
            <a:cxnLst/>
            <a:rect r="r" b="b" t="t" l="l"/>
            <a:pathLst>
              <a:path h="4008155" w="12303278">
                <a:moveTo>
                  <a:pt x="0" y="0"/>
                </a:moveTo>
                <a:lnTo>
                  <a:pt x="12303278" y="0"/>
                </a:lnTo>
                <a:lnTo>
                  <a:pt x="12303278" y="4008156"/>
                </a:lnTo>
                <a:lnTo>
                  <a:pt x="0" y="400815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24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3419347" y="-38100"/>
            <a:ext cx="2382292" cy="364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27"/>
              </a:lnSpc>
            </a:pPr>
            <a:r>
              <a:rPr lang="en-US" sz="2162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Admin Dashboard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602491" y="19611"/>
            <a:ext cx="5705092" cy="3717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91"/>
              </a:lnSpc>
            </a:pPr>
            <a:r>
              <a:rPr lang="en-US" sz="2208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Admin Edit room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865029" y="3418142"/>
            <a:ext cx="12303278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Profile 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51729" y="2660019"/>
            <a:ext cx="6955015" cy="3135191"/>
          </a:xfrm>
          <a:custGeom>
            <a:avLst/>
            <a:gdLst/>
            <a:ahLst/>
            <a:cxnLst/>
            <a:rect r="r" b="b" t="t" l="l"/>
            <a:pathLst>
              <a:path h="3135191" w="6955015">
                <a:moveTo>
                  <a:pt x="0" y="0"/>
                </a:moveTo>
                <a:lnTo>
                  <a:pt x="6955015" y="0"/>
                </a:lnTo>
                <a:lnTo>
                  <a:pt x="6955015" y="3135190"/>
                </a:lnTo>
                <a:lnTo>
                  <a:pt x="0" y="31351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24000">
            <a:off x="442009" y="4793745"/>
            <a:ext cx="6974456" cy="2857479"/>
          </a:xfrm>
          <a:custGeom>
            <a:avLst/>
            <a:gdLst/>
            <a:ahLst/>
            <a:cxnLst/>
            <a:rect r="r" b="b" t="t" l="l"/>
            <a:pathLst>
              <a:path h="2857479" w="6974456">
                <a:moveTo>
                  <a:pt x="19610" y="0"/>
                </a:moveTo>
                <a:lnTo>
                  <a:pt x="6974456" y="48555"/>
                </a:lnTo>
                <a:lnTo>
                  <a:pt x="6954845" y="2857480"/>
                </a:lnTo>
                <a:lnTo>
                  <a:pt x="0" y="2808925"/>
                </a:lnTo>
                <a:lnTo>
                  <a:pt x="19610" y="0"/>
                </a:lnTo>
                <a:close/>
              </a:path>
            </a:pathLst>
          </a:custGeom>
          <a:blipFill>
            <a:blip r:embed="rId3"/>
            <a:stretch>
              <a:fillRect l="-2434" t="-9899" r="-2929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6000">
            <a:off x="8896543" y="669103"/>
            <a:ext cx="8227817" cy="2825261"/>
          </a:xfrm>
          <a:custGeom>
            <a:avLst/>
            <a:gdLst/>
            <a:ahLst/>
            <a:cxnLst/>
            <a:rect r="r" b="b" t="t" l="l"/>
            <a:pathLst>
              <a:path h="2825261" w="8227817">
                <a:moveTo>
                  <a:pt x="0" y="14352"/>
                </a:moveTo>
                <a:lnTo>
                  <a:pt x="8222910" y="0"/>
                </a:lnTo>
                <a:lnTo>
                  <a:pt x="8227816" y="2810909"/>
                </a:lnTo>
                <a:lnTo>
                  <a:pt x="4906" y="2825261"/>
                </a:lnTo>
                <a:lnTo>
                  <a:pt x="0" y="14352"/>
                </a:lnTo>
                <a:close/>
              </a:path>
            </a:pathLst>
          </a:custGeom>
          <a:blipFill>
            <a:blip r:embed="rId4"/>
            <a:stretch>
              <a:fillRect l="-593" t="-1" r="-863" b="-32497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528176" y="5637263"/>
            <a:ext cx="8593736" cy="2779537"/>
          </a:xfrm>
          <a:custGeom>
            <a:avLst/>
            <a:gdLst/>
            <a:ahLst/>
            <a:cxnLst/>
            <a:rect r="r" b="b" t="t" l="l"/>
            <a:pathLst>
              <a:path h="2779537" w="8593736">
                <a:moveTo>
                  <a:pt x="0" y="0"/>
                </a:moveTo>
                <a:lnTo>
                  <a:pt x="8593737" y="0"/>
                </a:lnTo>
                <a:lnTo>
                  <a:pt x="8593737" y="2779537"/>
                </a:lnTo>
                <a:lnTo>
                  <a:pt x="0" y="277953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061225" y="1144161"/>
            <a:ext cx="2853110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Member Page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329268" y="3420515"/>
            <a:ext cx="2041252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See Users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665564" y="8350125"/>
            <a:ext cx="8593736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Profile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5539539" y="-12383"/>
          <a:ext cx="11405309" cy="5698085"/>
        </p:xfrm>
        <a:graphic>
          <a:graphicData uri="http://schemas.openxmlformats.org/drawingml/2006/table">
            <a:tbl>
              <a:tblPr/>
              <a:tblGrid>
                <a:gridCol w="11405309"/>
              </a:tblGrid>
              <a:tr h="1128274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2A2E3A"/>
                          </a:solidFill>
                          <a:latin typeface="Helios"/>
                          <a:ea typeface="Helios"/>
                          <a:cs typeface="Helios"/>
                          <a:sym typeface="Helios"/>
                        </a:rPr>
                        <a:t>Aastha Singh</a:t>
                      </a:r>
                      <a:endParaRPr lang="en-US" sz="1100"/>
                    </a:p>
                  </a:txBody>
                  <a:tcPr marL="211594" marR="211594" marT="211594" marB="211594" anchor="b">
                    <a:lnL cmpd="sng" algn="ctr" cap="flat" w="0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47179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2A2E3A"/>
                          </a:solidFill>
                          <a:latin typeface="Helios"/>
                          <a:ea typeface="Helios"/>
                          <a:cs typeface="Helios"/>
                          <a:sym typeface="Helios"/>
                        </a:rPr>
                        <a:t>Darpan Mittal</a:t>
                      </a:r>
                      <a:endParaRPr lang="en-US" sz="1100"/>
                    </a:p>
                  </a:txBody>
                  <a:tcPr marL="211594" marR="211594" marT="211594" marB="211594" anchor="b">
                    <a:lnL cmpd="sng" algn="ctr" cap="flat" w="0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47179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2A2E3A"/>
                          </a:solidFill>
                          <a:latin typeface="Helios"/>
                          <a:ea typeface="Helios"/>
                          <a:cs typeface="Helios"/>
                          <a:sym typeface="Helios"/>
                        </a:rPr>
                        <a:t>Jai Singh Bisht</a:t>
                      </a:r>
                      <a:endParaRPr lang="en-US" sz="1100"/>
                    </a:p>
                  </a:txBody>
                  <a:tcPr marL="211594" marR="211594" marT="211594" marB="211594" anchor="b">
                    <a:lnL cmpd="sng" algn="ctr" cap="flat" w="0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47179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2A2E3A"/>
                          </a:solidFill>
                          <a:latin typeface="Helios"/>
                          <a:ea typeface="Helios"/>
                          <a:cs typeface="Helios"/>
                          <a:sym typeface="Helios"/>
                        </a:rPr>
                        <a:t>Pavan Kumar</a:t>
                      </a:r>
                      <a:endParaRPr lang="en-US" sz="1100"/>
                    </a:p>
                  </a:txBody>
                  <a:tcPr marL="211594" marR="211594" marT="211594" marB="211594" anchor="b">
                    <a:lnL cmpd="sng" algn="ctr" cap="flat" w="0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28274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2A2E3A"/>
                          </a:solidFill>
                          <a:latin typeface="Helios"/>
                          <a:ea typeface="Helios"/>
                          <a:cs typeface="Helios"/>
                          <a:sym typeface="Helios"/>
                        </a:rPr>
                        <a:t>Riddhika Shringi</a:t>
                      </a:r>
                      <a:endParaRPr lang="en-US" sz="1100"/>
                    </a:p>
                  </a:txBody>
                  <a:tcPr marL="211594" marR="211594" marT="211594" marB="211594" anchor="b">
                    <a:lnL cmpd="sng" algn="ctr" cap="flat" w="0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Freeform 3" id="3"/>
          <p:cNvSpPr/>
          <p:nvPr/>
        </p:nvSpPr>
        <p:spPr>
          <a:xfrm flipH="false" flipV="false" rot="0">
            <a:off x="0" y="0"/>
            <a:ext cx="4477382" cy="10287000"/>
          </a:xfrm>
          <a:custGeom>
            <a:avLst/>
            <a:gdLst/>
            <a:ahLst/>
            <a:cxnLst/>
            <a:rect r="r" b="b" t="t" l="l"/>
            <a:pathLst>
              <a:path h="10287000" w="4477382">
                <a:moveTo>
                  <a:pt x="0" y="0"/>
                </a:moveTo>
                <a:lnTo>
                  <a:pt x="4477382" y="0"/>
                </a:lnTo>
                <a:lnTo>
                  <a:pt x="4477382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478" t="0" r="-45691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714104" y="0"/>
            <a:ext cx="3049174" cy="1285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199"/>
              </a:lnSpc>
            </a:pPr>
            <a:r>
              <a:rPr lang="en-US" sz="8499">
                <a:solidFill>
                  <a:srgbClr val="A20E20"/>
                </a:solidFill>
                <a:latin typeface="TT Hoves Bold"/>
                <a:ea typeface="TT Hoves Bold"/>
                <a:cs typeface="TT Hoves Bold"/>
                <a:sym typeface="TT Hoves Bold"/>
              </a:rPr>
              <a:t>Team </a:t>
            </a:r>
          </a:p>
        </p:txBody>
      </p:sp>
      <p:graphicFrame>
        <p:nvGraphicFramePr>
          <p:cNvPr name="Table 5" id="5"/>
          <p:cNvGraphicFramePr>
            <a:graphicFrameLocks noGrp="true"/>
          </p:cNvGraphicFramePr>
          <p:nvPr/>
        </p:nvGraphicFramePr>
        <p:xfrm>
          <a:off x="5539539" y="5690464"/>
          <a:ext cx="11405309" cy="1128274"/>
        </p:xfrm>
        <a:graphic>
          <a:graphicData uri="http://schemas.openxmlformats.org/drawingml/2006/table">
            <a:tbl>
              <a:tblPr/>
              <a:tblGrid>
                <a:gridCol w="11405309"/>
              </a:tblGrid>
              <a:tr h="1052175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2A2E3A"/>
                          </a:solidFill>
                          <a:latin typeface="Helios"/>
                          <a:ea typeface="Helios"/>
                          <a:cs typeface="Helios"/>
                          <a:sym typeface="Helios"/>
                        </a:rPr>
                        <a:t>Ridhanshu Jasrotia</a:t>
                      </a:r>
                      <a:endParaRPr lang="en-US" sz="1100"/>
                    </a:p>
                  </a:txBody>
                  <a:tcPr marL="211594" marR="211594" marT="211594" marB="211594" anchor="b">
                    <a:lnL cmpd="sng" algn="ctr" cap="flat" w="0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name="Table 6" id="6"/>
          <p:cNvGraphicFramePr>
            <a:graphicFrameLocks noGrp="true"/>
          </p:cNvGraphicFramePr>
          <p:nvPr/>
        </p:nvGraphicFramePr>
        <p:xfrm>
          <a:off x="5539539" y="7956538"/>
          <a:ext cx="11405309" cy="1128274"/>
        </p:xfrm>
        <a:graphic>
          <a:graphicData uri="http://schemas.openxmlformats.org/drawingml/2006/table">
            <a:tbl>
              <a:tblPr/>
              <a:tblGrid>
                <a:gridCol w="11405309"/>
              </a:tblGrid>
              <a:tr h="1052175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2A2E3A"/>
                          </a:solidFill>
                          <a:latin typeface="Helios"/>
                          <a:ea typeface="Helios"/>
                          <a:cs typeface="Helios"/>
                          <a:sym typeface="Helios"/>
                        </a:rPr>
                        <a:t>Sangam Mishra</a:t>
                      </a:r>
                      <a:endParaRPr lang="en-US" sz="1100"/>
                    </a:p>
                  </a:txBody>
                  <a:tcPr marL="211594" marR="211594" marT="211594" marB="211594" anchor="b">
                    <a:lnL cmpd="sng" algn="ctr" cap="flat" w="0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name="Table 7" id="7"/>
          <p:cNvGraphicFramePr>
            <a:graphicFrameLocks noGrp="true"/>
          </p:cNvGraphicFramePr>
          <p:nvPr/>
        </p:nvGraphicFramePr>
        <p:xfrm>
          <a:off x="5539539" y="6828264"/>
          <a:ext cx="11405309" cy="1128274"/>
        </p:xfrm>
        <a:graphic>
          <a:graphicData uri="http://schemas.openxmlformats.org/drawingml/2006/table">
            <a:tbl>
              <a:tblPr/>
              <a:tblGrid>
                <a:gridCol w="11405309"/>
              </a:tblGrid>
              <a:tr h="1052175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2A2E3A"/>
                          </a:solidFill>
                          <a:latin typeface="Helios"/>
                          <a:ea typeface="Helios"/>
                          <a:cs typeface="Helios"/>
                          <a:sym typeface="Helios"/>
                        </a:rPr>
                        <a:t>Riya Goyal </a:t>
                      </a:r>
                      <a:endParaRPr lang="en-US" sz="1100"/>
                    </a:p>
                  </a:txBody>
                  <a:tcPr marL="211594" marR="211594" marT="211594" marB="211594" anchor="b">
                    <a:lnL cmpd="sng" algn="ctr" cap="flat" w="0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AutoShape 8" id="8"/>
          <p:cNvSpPr/>
          <p:nvPr/>
        </p:nvSpPr>
        <p:spPr>
          <a:xfrm>
            <a:off x="5651843" y="5690464"/>
            <a:ext cx="11180701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aphicFrame>
        <p:nvGraphicFramePr>
          <p:cNvPr name="Table 9" id="9"/>
          <p:cNvGraphicFramePr>
            <a:graphicFrameLocks noGrp="true"/>
          </p:cNvGraphicFramePr>
          <p:nvPr/>
        </p:nvGraphicFramePr>
        <p:xfrm>
          <a:off x="5539539" y="9084813"/>
          <a:ext cx="11405309" cy="1123512"/>
        </p:xfrm>
        <a:graphic>
          <a:graphicData uri="http://schemas.openxmlformats.org/drawingml/2006/table">
            <a:tbl>
              <a:tblPr/>
              <a:tblGrid>
                <a:gridCol w="11405309"/>
              </a:tblGrid>
              <a:tr h="1047734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2A2E3A"/>
                          </a:solidFill>
                          <a:latin typeface="Helios"/>
                          <a:ea typeface="Helios"/>
                          <a:cs typeface="Helios"/>
                          <a:sym typeface="Helios"/>
                        </a:rPr>
                        <a:t>Zaildar Karamveer Singh</a:t>
                      </a:r>
                      <a:endParaRPr lang="en-US" sz="1100"/>
                    </a:p>
                  </a:txBody>
                  <a:tcPr marL="211594" marR="211594" marT="211594" marB="211594" anchor="b">
                    <a:lnL cmpd="sng" algn="ctr" cap="flat" w="0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258697" y="1995624"/>
            <a:ext cx="7463019" cy="2918778"/>
            <a:chOff x="0" y="0"/>
            <a:chExt cx="9950693" cy="3891704"/>
          </a:xfrm>
        </p:grpSpPr>
        <p:grpSp>
          <p:nvGrpSpPr>
            <p:cNvPr name="Group 3" id="3"/>
            <p:cNvGrpSpPr/>
            <p:nvPr/>
          </p:nvGrpSpPr>
          <p:grpSpPr>
            <a:xfrm rot="-5400000">
              <a:off x="-160710" y="1738613"/>
              <a:ext cx="735898" cy="414478"/>
              <a:chOff x="0" y="0"/>
              <a:chExt cx="812800" cy="457791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812800" cy="457791"/>
              </a:xfrm>
              <a:custGeom>
                <a:avLst/>
                <a:gdLst/>
                <a:ahLst/>
                <a:cxnLst/>
                <a:rect r="r" b="b" t="t" l="l"/>
                <a:pathLst>
                  <a:path h="457791" w="812800">
                    <a:moveTo>
                      <a:pt x="406400" y="457791"/>
                    </a:moveTo>
                    <a:lnTo>
                      <a:pt x="812800" y="0"/>
                    </a:lnTo>
                    <a:lnTo>
                      <a:pt x="0" y="0"/>
                    </a:lnTo>
                    <a:lnTo>
                      <a:pt x="406400" y="457791"/>
                    </a:lnTo>
                    <a:close/>
                  </a:path>
                </a:pathLst>
              </a:custGeom>
              <a:solidFill>
                <a:srgbClr val="E8223B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127000" y="23174"/>
                <a:ext cx="558800" cy="22207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39"/>
                  </a:lnSpc>
                </a:pPr>
              </a:p>
            </p:txBody>
          </p:sp>
        </p:grpSp>
        <p:sp>
          <p:nvSpPr>
            <p:cNvPr name="TextBox 6" id="6"/>
            <p:cNvSpPr txBox="true"/>
            <p:nvPr/>
          </p:nvSpPr>
          <p:spPr>
            <a:xfrm rot="0">
              <a:off x="1180404" y="-76200"/>
              <a:ext cx="8770288" cy="39679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759"/>
                </a:lnSpc>
              </a:pPr>
              <a:r>
                <a:rPr lang="en-US" sz="3399">
                  <a:solidFill>
                    <a:srgbClr val="2A2E3A"/>
                  </a:solidFill>
                  <a:latin typeface="Helios Bold"/>
                  <a:ea typeface="Helios Bold"/>
                  <a:cs typeface="Helios Bold"/>
                  <a:sym typeface="Helios Bold"/>
                </a:rPr>
                <a:t>Objective</a:t>
              </a:r>
              <a:r>
                <a:rPr lang="en-US" sz="3399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: Develop a user-friendly website to streamline the process of booking meeting rooms within an organization.</a:t>
              </a:r>
            </a:p>
            <a:p>
              <a:pPr algn="l">
                <a:lnSpc>
                  <a:spcPts val="47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8258697" y="5141119"/>
            <a:ext cx="7463019" cy="2918778"/>
            <a:chOff x="0" y="0"/>
            <a:chExt cx="9950693" cy="3891704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1180404" y="-76200"/>
              <a:ext cx="8770288" cy="39679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759"/>
                </a:lnSpc>
              </a:pPr>
            </a:p>
            <a:p>
              <a:pPr algn="l">
                <a:lnSpc>
                  <a:spcPts val="4759"/>
                </a:lnSpc>
              </a:pPr>
              <a:r>
                <a:rPr lang="en-US" sz="3399">
                  <a:solidFill>
                    <a:srgbClr val="2A2E3A"/>
                  </a:solidFill>
                  <a:latin typeface="Helios Bold"/>
                  <a:ea typeface="Helios Bold"/>
                  <a:cs typeface="Helios Bold"/>
                  <a:sym typeface="Helios Bold"/>
                </a:rPr>
                <a:t>Importance</a:t>
              </a:r>
              <a:r>
                <a:rPr lang="en-US" sz="3399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: Efficient room booking reduces conflicts, saves time, and enhances productivity.</a:t>
              </a:r>
            </a:p>
            <a:p>
              <a:pPr algn="l">
                <a:lnSpc>
                  <a:spcPts val="4759"/>
                </a:lnSpc>
              </a:pPr>
            </a:p>
          </p:txBody>
        </p:sp>
        <p:grpSp>
          <p:nvGrpSpPr>
            <p:cNvPr name="Group 9" id="9"/>
            <p:cNvGrpSpPr/>
            <p:nvPr/>
          </p:nvGrpSpPr>
          <p:grpSpPr>
            <a:xfrm rot="-5400000">
              <a:off x="-160710" y="1738613"/>
              <a:ext cx="735898" cy="414478"/>
              <a:chOff x="0" y="0"/>
              <a:chExt cx="812800" cy="457791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812800" cy="457791"/>
              </a:xfrm>
              <a:custGeom>
                <a:avLst/>
                <a:gdLst/>
                <a:ahLst/>
                <a:cxnLst/>
                <a:rect r="r" b="b" t="t" l="l"/>
                <a:pathLst>
                  <a:path h="457791" w="812800">
                    <a:moveTo>
                      <a:pt x="406400" y="457791"/>
                    </a:moveTo>
                    <a:lnTo>
                      <a:pt x="812800" y="0"/>
                    </a:lnTo>
                    <a:lnTo>
                      <a:pt x="0" y="0"/>
                    </a:lnTo>
                    <a:lnTo>
                      <a:pt x="406400" y="457791"/>
                    </a:lnTo>
                    <a:close/>
                  </a:path>
                </a:pathLst>
              </a:custGeom>
              <a:solidFill>
                <a:srgbClr val="E8223B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127000" y="23174"/>
                <a:ext cx="558800" cy="22207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39"/>
                  </a:lnSpc>
                </a:pPr>
              </a:p>
            </p:txBody>
          </p:sp>
        </p:grpSp>
      </p:grpSp>
      <p:sp>
        <p:nvSpPr>
          <p:cNvPr name="Freeform 12" id="12"/>
          <p:cNvSpPr/>
          <p:nvPr/>
        </p:nvSpPr>
        <p:spPr>
          <a:xfrm flipH="false" flipV="false" rot="0">
            <a:off x="397812" y="1336324"/>
            <a:ext cx="7517349" cy="7151393"/>
          </a:xfrm>
          <a:custGeom>
            <a:avLst/>
            <a:gdLst/>
            <a:ahLst/>
            <a:cxnLst/>
            <a:rect r="r" b="b" t="t" l="l"/>
            <a:pathLst>
              <a:path h="7151393" w="7517349">
                <a:moveTo>
                  <a:pt x="0" y="0"/>
                </a:moveTo>
                <a:lnTo>
                  <a:pt x="7517349" y="0"/>
                </a:lnTo>
                <a:lnTo>
                  <a:pt x="7517349" y="7151393"/>
                </a:lnTo>
                <a:lnTo>
                  <a:pt x="0" y="71513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397812" y="315446"/>
            <a:ext cx="823044" cy="571642"/>
          </a:xfrm>
          <a:custGeom>
            <a:avLst/>
            <a:gdLst/>
            <a:ahLst/>
            <a:cxnLst/>
            <a:rect r="r" b="b" t="t" l="l"/>
            <a:pathLst>
              <a:path h="571642" w="823044">
                <a:moveTo>
                  <a:pt x="0" y="0"/>
                </a:moveTo>
                <a:lnTo>
                  <a:pt x="823044" y="0"/>
                </a:lnTo>
                <a:lnTo>
                  <a:pt x="823044" y="571641"/>
                </a:lnTo>
                <a:lnTo>
                  <a:pt x="0" y="5716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287623" y="9258300"/>
            <a:ext cx="5765006" cy="1028700"/>
            <a:chOff x="0" y="0"/>
            <a:chExt cx="1049690" cy="18730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49690" cy="187305"/>
            </a:xfrm>
            <a:custGeom>
              <a:avLst/>
              <a:gdLst/>
              <a:ahLst/>
              <a:cxnLst/>
              <a:rect r="r" b="b" t="t" l="l"/>
              <a:pathLst>
                <a:path h="187305" w="1049690">
                  <a:moveTo>
                    <a:pt x="203200" y="0"/>
                  </a:moveTo>
                  <a:lnTo>
                    <a:pt x="846490" y="0"/>
                  </a:lnTo>
                  <a:lnTo>
                    <a:pt x="1049690" y="187305"/>
                  </a:lnTo>
                  <a:lnTo>
                    <a:pt x="0" y="18730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A20E2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27000" y="-38100"/>
              <a:ext cx="795690" cy="2254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667447" y="2540206"/>
            <a:ext cx="10331863" cy="5867478"/>
          </a:xfrm>
          <a:custGeom>
            <a:avLst/>
            <a:gdLst/>
            <a:ahLst/>
            <a:cxnLst/>
            <a:rect r="r" b="b" t="t" l="l"/>
            <a:pathLst>
              <a:path h="5867478" w="10331863">
                <a:moveTo>
                  <a:pt x="0" y="0"/>
                </a:moveTo>
                <a:lnTo>
                  <a:pt x="10331863" y="0"/>
                </a:lnTo>
                <a:lnTo>
                  <a:pt x="10331863" y="5867478"/>
                </a:lnTo>
                <a:lnTo>
                  <a:pt x="0" y="58674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1028700"/>
            <a:ext cx="7371857" cy="1285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199"/>
              </a:lnSpc>
            </a:pPr>
            <a:r>
              <a:rPr lang="en-US" sz="8499">
                <a:solidFill>
                  <a:srgbClr val="A20E20"/>
                </a:solidFill>
                <a:latin typeface="TT Hoves Bold"/>
                <a:ea typeface="TT Hoves Bold"/>
                <a:cs typeface="TT Hoves Bold"/>
                <a:sym typeface="TT Hoves Bold"/>
              </a:rPr>
              <a:t>Key Features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218427" y="2158171"/>
            <a:ext cx="5563379" cy="62495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53449" indent="-276725" lvl="1">
              <a:lnSpc>
                <a:spcPts val="3588"/>
              </a:lnSpc>
              <a:buFont typeface="Arial"/>
              <a:buChar char="•"/>
            </a:pPr>
            <a:r>
              <a:rPr lang="en-US" sz="2563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rPr>
              <a:t>User Registration and Login: Secure user aut</a:t>
            </a:r>
            <a:r>
              <a:rPr lang="en-US" sz="2563" u="none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rPr>
              <a:t>hentication.</a:t>
            </a:r>
          </a:p>
          <a:p>
            <a:pPr algn="l" marL="553449" indent="-276725" lvl="1">
              <a:lnSpc>
                <a:spcPts val="3588"/>
              </a:lnSpc>
              <a:buFont typeface="Arial"/>
              <a:buChar char="•"/>
            </a:pPr>
            <a:r>
              <a:rPr lang="en-US" sz="2563" u="none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rPr>
              <a:t>Room Availability: Real-time view of available meeting rooms.</a:t>
            </a:r>
          </a:p>
          <a:p>
            <a:pPr algn="l" marL="553449" indent="-276725" lvl="1">
              <a:lnSpc>
                <a:spcPts val="3588"/>
              </a:lnSpc>
              <a:buFont typeface="Arial"/>
              <a:buChar char="•"/>
            </a:pPr>
            <a:r>
              <a:rPr lang="en-US" sz="2563" u="none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rPr>
              <a:t>Booking Management: Users can book, edit, or cancel reservations.</a:t>
            </a:r>
          </a:p>
          <a:p>
            <a:pPr algn="l" marL="553449" indent="-276725" lvl="1">
              <a:lnSpc>
                <a:spcPts val="3588"/>
              </a:lnSpc>
              <a:buFont typeface="Arial"/>
              <a:buChar char="•"/>
            </a:pPr>
            <a:r>
              <a:rPr lang="en-US" sz="2563" u="none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rPr>
              <a:t>Admin Dashboard: Manage rooms, view bookings, and generate reports.</a:t>
            </a:r>
          </a:p>
          <a:p>
            <a:pPr algn="l" marL="553449" indent="-276725" lvl="1">
              <a:lnSpc>
                <a:spcPts val="3588"/>
              </a:lnSpc>
              <a:buFont typeface="Arial"/>
              <a:buChar char="•"/>
            </a:pPr>
            <a:r>
              <a:rPr lang="en-US" sz="2563" u="none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rPr>
              <a:t>Credits</a:t>
            </a:r>
            <a:r>
              <a:rPr lang="en-US" sz="2563" u="none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rPr>
              <a:t>: credits will be calculated automatically.</a:t>
            </a:r>
          </a:p>
          <a:p>
            <a:pPr algn="l" marL="553449" indent="-276725" lvl="1">
              <a:lnSpc>
                <a:spcPts val="3588"/>
              </a:lnSpc>
              <a:buFont typeface="Arial"/>
              <a:buChar char="•"/>
            </a:pPr>
            <a:r>
              <a:rPr lang="en-US" sz="2563" u="none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rPr>
              <a:t>Search and Filter: Find rooms based on date, time, and capacity.</a:t>
            </a:r>
          </a:p>
          <a:p>
            <a:pPr algn="l">
              <a:lnSpc>
                <a:spcPts val="3588"/>
              </a:lnSpc>
            </a:pP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474319" y="283561"/>
            <a:ext cx="743707" cy="516539"/>
          </a:xfrm>
          <a:custGeom>
            <a:avLst/>
            <a:gdLst/>
            <a:ahLst/>
            <a:cxnLst/>
            <a:rect r="r" b="b" t="t" l="l"/>
            <a:pathLst>
              <a:path h="516539" w="743707">
                <a:moveTo>
                  <a:pt x="0" y="0"/>
                </a:moveTo>
                <a:lnTo>
                  <a:pt x="743707" y="0"/>
                </a:lnTo>
                <a:lnTo>
                  <a:pt x="743707" y="516539"/>
                </a:lnTo>
                <a:lnTo>
                  <a:pt x="0" y="51653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523478" y="224448"/>
            <a:ext cx="18054087" cy="10088970"/>
            <a:chOff x="0" y="0"/>
            <a:chExt cx="452149" cy="25267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52149" cy="252670"/>
            </a:xfrm>
            <a:custGeom>
              <a:avLst/>
              <a:gdLst/>
              <a:ahLst/>
              <a:cxnLst/>
              <a:rect r="r" b="b" t="t" l="l"/>
              <a:pathLst>
                <a:path h="252670" w="452149">
                  <a:moveTo>
                    <a:pt x="203200" y="0"/>
                  </a:moveTo>
                  <a:lnTo>
                    <a:pt x="248949" y="0"/>
                  </a:lnTo>
                  <a:lnTo>
                    <a:pt x="452149" y="252670"/>
                  </a:lnTo>
                  <a:lnTo>
                    <a:pt x="0" y="25267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E4E4E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27000" y="-38100"/>
              <a:ext cx="198149" cy="2907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10800000">
            <a:off x="-4157561" y="0"/>
            <a:ext cx="14753038" cy="3370693"/>
            <a:chOff x="0" y="0"/>
            <a:chExt cx="819809" cy="18730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9809" cy="187305"/>
            </a:xfrm>
            <a:custGeom>
              <a:avLst/>
              <a:gdLst/>
              <a:ahLst/>
              <a:cxnLst/>
              <a:rect r="r" b="b" t="t" l="l"/>
              <a:pathLst>
                <a:path h="187305" w="819809">
                  <a:moveTo>
                    <a:pt x="203200" y="0"/>
                  </a:moveTo>
                  <a:lnTo>
                    <a:pt x="616609" y="0"/>
                  </a:lnTo>
                  <a:lnTo>
                    <a:pt x="819809" y="187305"/>
                  </a:lnTo>
                  <a:lnTo>
                    <a:pt x="0" y="18730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E8223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27000" y="-38100"/>
              <a:ext cx="565809" cy="2254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328376" y="798943"/>
            <a:ext cx="8815624" cy="2571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199"/>
              </a:lnSpc>
            </a:pPr>
            <a:r>
              <a:rPr lang="en-US" sz="8499">
                <a:solidFill>
                  <a:srgbClr val="FFFFFF"/>
                </a:solidFill>
                <a:latin typeface="TT Hoves Bold"/>
                <a:ea typeface="TT Hoves Bold"/>
                <a:cs typeface="TT Hoves Bold"/>
                <a:sym typeface="TT Hoves Bold"/>
              </a:rPr>
              <a:t>System Architecture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1015570" y="1401620"/>
            <a:ext cx="6243730" cy="6214407"/>
            <a:chOff x="0" y="0"/>
            <a:chExt cx="8324973" cy="8285876"/>
          </a:xfrm>
        </p:grpSpPr>
        <p:grpSp>
          <p:nvGrpSpPr>
            <p:cNvPr name="Group 10" id="10"/>
            <p:cNvGrpSpPr/>
            <p:nvPr/>
          </p:nvGrpSpPr>
          <p:grpSpPr>
            <a:xfrm rot="0">
              <a:off x="0" y="0"/>
              <a:ext cx="8324973" cy="8285876"/>
              <a:chOff x="0" y="0"/>
              <a:chExt cx="6350000" cy="6350000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A20E20"/>
              </a:solidFill>
            </p:spPr>
          </p:sp>
        </p:grpSp>
        <p:grpSp>
          <p:nvGrpSpPr>
            <p:cNvPr name="Group 12" id="12"/>
            <p:cNvGrpSpPr/>
            <p:nvPr/>
          </p:nvGrpSpPr>
          <p:grpSpPr>
            <a:xfrm rot="0">
              <a:off x="1036457" y="2033817"/>
              <a:ext cx="6252059" cy="6252059"/>
              <a:chOff x="0" y="0"/>
              <a:chExt cx="6350000" cy="6350000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E8223B"/>
              </a:solidFill>
            </p:spPr>
          </p:sp>
        </p:grpSp>
        <p:grpSp>
          <p:nvGrpSpPr>
            <p:cNvPr name="Group 14" id="14"/>
            <p:cNvGrpSpPr/>
            <p:nvPr/>
          </p:nvGrpSpPr>
          <p:grpSpPr>
            <a:xfrm rot="0">
              <a:off x="2191296" y="4343495"/>
              <a:ext cx="3942380" cy="3942380"/>
              <a:chOff x="0" y="0"/>
              <a:chExt cx="6350000" cy="6350000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E4E4E4"/>
              </a:solidFill>
            </p:spPr>
          </p:sp>
        </p:grpSp>
        <p:sp>
          <p:nvSpPr>
            <p:cNvPr name="TextBox 16" id="16"/>
            <p:cNvSpPr txBox="true"/>
            <p:nvPr/>
          </p:nvSpPr>
          <p:spPr>
            <a:xfrm rot="0">
              <a:off x="2583871" y="815190"/>
              <a:ext cx="3157231" cy="76307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759"/>
                </a:lnSpc>
              </a:pPr>
              <a:r>
                <a:rPr lang="en-US" sz="3399">
                  <a:solidFill>
                    <a:srgbClr val="FFFFFF"/>
                  </a:solidFill>
                  <a:latin typeface="Helios"/>
                  <a:ea typeface="Helios"/>
                  <a:cs typeface="Helios"/>
                  <a:sym typeface="Helios"/>
                </a:rPr>
                <a:t>Frontend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2583871" y="5874397"/>
              <a:ext cx="3157231" cy="76115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759"/>
                </a:lnSpc>
              </a:pPr>
              <a:r>
                <a:rPr lang="en-US" sz="3399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Database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2583871" y="3054777"/>
              <a:ext cx="3157231" cy="76115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759"/>
                </a:lnSpc>
              </a:pPr>
              <a:r>
                <a:rPr lang="en-US" sz="3399">
                  <a:solidFill>
                    <a:srgbClr val="FFFFFF"/>
                  </a:solidFill>
                  <a:latin typeface="Helios"/>
                  <a:ea typeface="Helios"/>
                  <a:cs typeface="Helios"/>
                  <a:sym typeface="Helios"/>
                </a:rPr>
                <a:t>Backend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028700" y="3821701"/>
            <a:ext cx="6036752" cy="5652575"/>
            <a:chOff x="0" y="0"/>
            <a:chExt cx="8049002" cy="7536767"/>
          </a:xfrm>
        </p:grpSpPr>
        <p:sp>
          <p:nvSpPr>
            <p:cNvPr name="TextBox 20" id="20"/>
            <p:cNvSpPr txBox="true"/>
            <p:nvPr/>
          </p:nvSpPr>
          <p:spPr>
            <a:xfrm rot="0">
              <a:off x="0" y="-47625"/>
              <a:ext cx="8049002" cy="15045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035"/>
                </a:lnSpc>
              </a:pPr>
              <a:r>
                <a:rPr lang="en-US" sz="2168">
                  <a:solidFill>
                    <a:srgbClr val="2A2E3A"/>
                  </a:solidFill>
                  <a:latin typeface="Helios Bold"/>
                  <a:ea typeface="Helios Bold"/>
                  <a:cs typeface="Helios Bold"/>
                  <a:sym typeface="Helios Bold"/>
                </a:rPr>
                <a:t>Frontend:</a:t>
              </a:r>
              <a:r>
                <a:rPr lang="en-US" sz="2168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 User interface for booking, checking availability, and managing bookings.</a:t>
              </a:r>
            </a:p>
            <a:p>
              <a:pPr algn="l">
                <a:lnSpc>
                  <a:spcPts val="3035"/>
                </a:lnSpc>
              </a:pP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0" y="2992305"/>
              <a:ext cx="8049002" cy="15045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035"/>
                </a:lnSpc>
              </a:pPr>
            </a:p>
            <a:p>
              <a:pPr algn="l">
                <a:lnSpc>
                  <a:spcPts val="3035"/>
                </a:lnSpc>
              </a:pPr>
              <a:r>
                <a:rPr lang="en-US" sz="2168">
                  <a:solidFill>
                    <a:srgbClr val="2A2E3A"/>
                  </a:solidFill>
                  <a:latin typeface="Helios Bold"/>
                  <a:ea typeface="Helios Bold"/>
                  <a:cs typeface="Helios Bold"/>
                  <a:sym typeface="Helios Bold"/>
                </a:rPr>
                <a:t>Backend</a:t>
              </a:r>
              <a:r>
                <a:rPr lang="en-US" sz="2168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: Business logic for handling booking requests, validation, and data storage.</a:t>
              </a: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0" y="6032234"/>
              <a:ext cx="8049002" cy="15045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035"/>
                </a:lnSpc>
              </a:pPr>
              <a:r>
                <a:rPr lang="en-US" sz="2168">
                  <a:solidFill>
                    <a:srgbClr val="2A2E3A"/>
                  </a:solidFill>
                  <a:latin typeface="Helios Bold"/>
                  <a:ea typeface="Helios Bold"/>
                  <a:cs typeface="Helios Bold"/>
                  <a:sym typeface="Helios Bold"/>
                </a:rPr>
                <a:t>Database</a:t>
              </a:r>
              <a:r>
                <a:rPr lang="en-US" sz="2168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: Stores room details, booking records, user information, and admin data.</a:t>
              </a:r>
            </a:p>
            <a:p>
              <a:pPr algn="l">
                <a:lnSpc>
                  <a:spcPts val="3035"/>
                </a:lnSpc>
              </a:pPr>
            </a:p>
          </p:txBody>
        </p:sp>
        <p:sp>
          <p:nvSpPr>
            <p:cNvPr name="AutoShape 23" id="23"/>
            <p:cNvSpPr/>
            <p:nvPr/>
          </p:nvSpPr>
          <p:spPr>
            <a:xfrm>
              <a:off x="0" y="2695827"/>
              <a:ext cx="7821583" cy="0"/>
            </a:xfrm>
            <a:prstGeom prst="line">
              <a:avLst/>
            </a:prstGeom>
            <a:ln cap="flat" w="11475">
              <a:solidFill>
                <a:srgbClr val="2A2E3A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24" id="24"/>
            <p:cNvSpPr/>
            <p:nvPr/>
          </p:nvSpPr>
          <p:spPr>
            <a:xfrm>
              <a:off x="0" y="5735757"/>
              <a:ext cx="7821583" cy="0"/>
            </a:xfrm>
            <a:prstGeom prst="line">
              <a:avLst/>
            </a:prstGeom>
            <a:ln cap="flat" w="11475">
              <a:solidFill>
                <a:srgbClr val="2A2E3A"/>
              </a:solidFill>
              <a:prstDash val="solid"/>
              <a:headEnd type="none" len="sm" w="sm"/>
              <a:tailEnd type="none" len="sm" w="sm"/>
            </a:ln>
          </p:spPr>
        </p:sp>
      </p:grpSp>
      <p:grpSp>
        <p:nvGrpSpPr>
          <p:cNvPr name="Group 25" id="25"/>
          <p:cNvGrpSpPr/>
          <p:nvPr/>
        </p:nvGrpSpPr>
        <p:grpSpPr>
          <a:xfrm rot="0">
            <a:off x="13814230" y="9258300"/>
            <a:ext cx="5765006" cy="1028700"/>
            <a:chOff x="0" y="0"/>
            <a:chExt cx="1049690" cy="187305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1049690" cy="187305"/>
            </a:xfrm>
            <a:custGeom>
              <a:avLst/>
              <a:gdLst/>
              <a:ahLst/>
              <a:cxnLst/>
              <a:rect r="r" b="b" t="t" l="l"/>
              <a:pathLst>
                <a:path h="187305" w="1049690">
                  <a:moveTo>
                    <a:pt x="203200" y="0"/>
                  </a:moveTo>
                  <a:lnTo>
                    <a:pt x="846490" y="0"/>
                  </a:lnTo>
                  <a:lnTo>
                    <a:pt x="1049690" y="187305"/>
                  </a:lnTo>
                  <a:lnTo>
                    <a:pt x="0" y="18730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A20E20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127000" y="-38100"/>
              <a:ext cx="795690" cy="2254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28" id="28"/>
          <p:cNvSpPr/>
          <p:nvPr/>
        </p:nvSpPr>
        <p:spPr>
          <a:xfrm flipH="false" flipV="false" rot="0">
            <a:off x="328376" y="224448"/>
            <a:ext cx="962937" cy="668804"/>
          </a:xfrm>
          <a:custGeom>
            <a:avLst/>
            <a:gdLst/>
            <a:ahLst/>
            <a:cxnLst/>
            <a:rect r="r" b="b" t="t" l="l"/>
            <a:pathLst>
              <a:path h="668804" w="962937">
                <a:moveTo>
                  <a:pt x="0" y="0"/>
                </a:moveTo>
                <a:lnTo>
                  <a:pt x="962938" y="0"/>
                </a:lnTo>
                <a:lnTo>
                  <a:pt x="962938" y="668803"/>
                </a:lnTo>
                <a:lnTo>
                  <a:pt x="0" y="6688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20E2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39269" y="500286"/>
            <a:ext cx="17259300" cy="9286429"/>
            <a:chOff x="0" y="0"/>
            <a:chExt cx="4545659" cy="244580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545659" cy="2445808"/>
            </a:xfrm>
            <a:custGeom>
              <a:avLst/>
              <a:gdLst/>
              <a:ahLst/>
              <a:cxnLst/>
              <a:rect r="r" b="b" t="t" l="l"/>
              <a:pathLst>
                <a:path h="2445808" w="4545659">
                  <a:moveTo>
                    <a:pt x="0" y="0"/>
                  </a:moveTo>
                  <a:lnTo>
                    <a:pt x="4545659" y="0"/>
                  </a:lnTo>
                  <a:lnTo>
                    <a:pt x="4545659" y="2445808"/>
                  </a:lnTo>
                  <a:lnTo>
                    <a:pt x="0" y="2445808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545659" cy="2493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7515215" y="500286"/>
            <a:ext cx="9833928" cy="9286429"/>
          </a:xfrm>
          <a:custGeom>
            <a:avLst/>
            <a:gdLst/>
            <a:ahLst/>
            <a:cxnLst/>
            <a:rect r="r" b="b" t="t" l="l"/>
            <a:pathLst>
              <a:path h="9286429" w="9833928">
                <a:moveTo>
                  <a:pt x="0" y="0"/>
                </a:moveTo>
                <a:lnTo>
                  <a:pt x="9833928" y="0"/>
                </a:lnTo>
                <a:lnTo>
                  <a:pt x="9833928" y="9286428"/>
                </a:lnTo>
                <a:lnTo>
                  <a:pt x="0" y="92864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634887" y="4274503"/>
            <a:ext cx="8073182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A20E2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Class Diagram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585734" y="665608"/>
            <a:ext cx="697480" cy="484431"/>
          </a:xfrm>
          <a:custGeom>
            <a:avLst/>
            <a:gdLst/>
            <a:ahLst/>
            <a:cxnLst/>
            <a:rect r="r" b="b" t="t" l="l"/>
            <a:pathLst>
              <a:path h="484431" w="697480">
                <a:moveTo>
                  <a:pt x="0" y="0"/>
                </a:moveTo>
                <a:lnTo>
                  <a:pt x="697480" y="0"/>
                </a:lnTo>
                <a:lnTo>
                  <a:pt x="697480" y="484431"/>
                </a:lnTo>
                <a:lnTo>
                  <a:pt x="0" y="4844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01000" y="0"/>
            <a:ext cx="10287000" cy="10287000"/>
            <a:chOff x="0" y="0"/>
            <a:chExt cx="6350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-95377" y="-95377"/>
              <a:ext cx="6540754" cy="6540754"/>
            </a:xfrm>
            <a:custGeom>
              <a:avLst/>
              <a:gdLst/>
              <a:ahLst/>
              <a:cxnLst/>
              <a:rect r="r" b="b" t="t" l="l"/>
              <a:pathLst>
                <a:path h="6540754" w="6540754">
                  <a:moveTo>
                    <a:pt x="6540754" y="0"/>
                  </a:moveTo>
                  <a:lnTo>
                    <a:pt x="0" y="6540754"/>
                  </a:lnTo>
                  <a:lnTo>
                    <a:pt x="6540754" y="6540754"/>
                  </a:lnTo>
                  <a:close/>
                </a:path>
              </a:pathLst>
            </a:custGeom>
            <a:blipFill>
              <a:blip r:embed="rId2"/>
              <a:stretch>
                <a:fillRect l="-50093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-10800000">
            <a:off x="14447117" y="0"/>
            <a:ext cx="7681766" cy="3540443"/>
            <a:chOff x="0" y="0"/>
            <a:chExt cx="406400" cy="18730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06400" cy="187305"/>
            </a:xfrm>
            <a:custGeom>
              <a:avLst/>
              <a:gdLst/>
              <a:ahLst/>
              <a:cxnLst/>
              <a:rect r="r" b="b" t="t" l="l"/>
              <a:pathLst>
                <a:path h="187305" w="406400">
                  <a:moveTo>
                    <a:pt x="203200" y="0"/>
                  </a:moveTo>
                  <a:lnTo>
                    <a:pt x="203200" y="0"/>
                  </a:lnTo>
                  <a:lnTo>
                    <a:pt x="406400" y="187305"/>
                  </a:lnTo>
                  <a:lnTo>
                    <a:pt x="0" y="18730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E8223B">
                <a:alpha val="80000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127000" y="-38100"/>
              <a:ext cx="152400" cy="2254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779714" y="-41186"/>
            <a:ext cx="6608461" cy="10369373"/>
          </a:xfrm>
          <a:custGeom>
            <a:avLst/>
            <a:gdLst/>
            <a:ahLst/>
            <a:cxnLst/>
            <a:rect r="r" b="b" t="t" l="l"/>
            <a:pathLst>
              <a:path h="10369373" w="6608461">
                <a:moveTo>
                  <a:pt x="0" y="0"/>
                </a:moveTo>
                <a:lnTo>
                  <a:pt x="6608460" y="0"/>
                </a:lnTo>
                <a:lnTo>
                  <a:pt x="6608460" y="10369372"/>
                </a:lnTo>
                <a:lnTo>
                  <a:pt x="0" y="103693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8388174" y="1218545"/>
            <a:ext cx="6741096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A20E2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ER-Diagram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362904" y="267697"/>
            <a:ext cx="818866" cy="568740"/>
          </a:xfrm>
          <a:custGeom>
            <a:avLst/>
            <a:gdLst/>
            <a:ahLst/>
            <a:cxnLst/>
            <a:rect r="r" b="b" t="t" l="l"/>
            <a:pathLst>
              <a:path h="568740" w="818866">
                <a:moveTo>
                  <a:pt x="0" y="0"/>
                </a:moveTo>
                <a:lnTo>
                  <a:pt x="818866" y="0"/>
                </a:lnTo>
                <a:lnTo>
                  <a:pt x="818866" y="568739"/>
                </a:lnTo>
                <a:lnTo>
                  <a:pt x="0" y="56873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11642" y="265627"/>
            <a:ext cx="8304943" cy="4489860"/>
          </a:xfrm>
          <a:custGeom>
            <a:avLst/>
            <a:gdLst/>
            <a:ahLst/>
            <a:cxnLst/>
            <a:rect r="r" b="b" t="t" l="l"/>
            <a:pathLst>
              <a:path h="4489860" w="8304943">
                <a:moveTo>
                  <a:pt x="0" y="0"/>
                </a:moveTo>
                <a:lnTo>
                  <a:pt x="8304943" y="0"/>
                </a:lnTo>
                <a:lnTo>
                  <a:pt x="8304943" y="4489860"/>
                </a:lnTo>
                <a:lnTo>
                  <a:pt x="0" y="44898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628542" y="227673"/>
            <a:ext cx="8375147" cy="4527814"/>
          </a:xfrm>
          <a:custGeom>
            <a:avLst/>
            <a:gdLst/>
            <a:ahLst/>
            <a:cxnLst/>
            <a:rect r="r" b="b" t="t" l="l"/>
            <a:pathLst>
              <a:path h="4527814" w="8375147">
                <a:moveTo>
                  <a:pt x="0" y="0"/>
                </a:moveTo>
                <a:lnTo>
                  <a:pt x="8375148" y="0"/>
                </a:lnTo>
                <a:lnTo>
                  <a:pt x="8375148" y="4527814"/>
                </a:lnTo>
                <a:lnTo>
                  <a:pt x="0" y="45278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0" y="6253497"/>
            <a:ext cx="18256453" cy="2452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80"/>
              </a:lnSpc>
            </a:pPr>
            <a:r>
              <a:rPr lang="en-US" sz="47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Login and Signup page for secure user authentication and registration, allowing users to access personalized features and manage their bookings.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10539587" y="15541"/>
            <a:ext cx="15080946" cy="10271459"/>
            <a:chOff x="0" y="0"/>
            <a:chExt cx="5475623" cy="372938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475623" cy="3729384"/>
            </a:xfrm>
            <a:custGeom>
              <a:avLst/>
              <a:gdLst/>
              <a:ahLst/>
              <a:cxnLst/>
              <a:rect r="r" b="b" t="t" l="l"/>
              <a:pathLst>
                <a:path h="3729384" w="5475623">
                  <a:moveTo>
                    <a:pt x="3322462" y="3729384"/>
                  </a:moveTo>
                  <a:lnTo>
                    <a:pt x="0" y="3729384"/>
                  </a:lnTo>
                  <a:lnTo>
                    <a:pt x="2153161" y="0"/>
                  </a:lnTo>
                  <a:lnTo>
                    <a:pt x="5475623" y="0"/>
                  </a:lnTo>
                  <a:lnTo>
                    <a:pt x="3322462" y="3729384"/>
                  </a:lnTo>
                  <a:close/>
                </a:path>
              </a:pathLst>
            </a:custGeom>
            <a:solidFill>
              <a:srgbClr val="E8223B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475623" cy="3729384"/>
            </a:xfrm>
            <a:custGeom>
              <a:avLst/>
              <a:gdLst/>
              <a:ahLst/>
              <a:cxnLst/>
              <a:rect r="r" b="b" t="t" l="l"/>
              <a:pathLst>
                <a:path h="3729384" w="5475623">
                  <a:moveTo>
                    <a:pt x="3322462" y="3729384"/>
                  </a:moveTo>
                  <a:lnTo>
                    <a:pt x="0" y="3729384"/>
                  </a:lnTo>
                  <a:lnTo>
                    <a:pt x="2153161" y="0"/>
                  </a:lnTo>
                  <a:lnTo>
                    <a:pt x="5475623" y="0"/>
                  </a:lnTo>
                  <a:lnTo>
                    <a:pt x="3322462" y="3729384"/>
                  </a:lnTo>
                  <a:close/>
                </a:path>
              </a:pathLst>
            </a:custGeom>
            <a:blipFill>
              <a:blip r:embed="rId2"/>
              <a:stretch>
                <a:fillRect l="-800" t="0" r="-20281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-10800000">
            <a:off x="14447117" y="-331087"/>
            <a:ext cx="7681766" cy="3540443"/>
            <a:chOff x="0" y="0"/>
            <a:chExt cx="406400" cy="18730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06400" cy="187305"/>
            </a:xfrm>
            <a:custGeom>
              <a:avLst/>
              <a:gdLst/>
              <a:ahLst/>
              <a:cxnLst/>
              <a:rect r="r" b="b" t="t" l="l"/>
              <a:pathLst>
                <a:path h="187305" w="406400">
                  <a:moveTo>
                    <a:pt x="203200" y="0"/>
                  </a:moveTo>
                  <a:lnTo>
                    <a:pt x="203200" y="0"/>
                  </a:lnTo>
                  <a:lnTo>
                    <a:pt x="406400" y="187305"/>
                  </a:lnTo>
                  <a:lnTo>
                    <a:pt x="0" y="18730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E8223B">
                <a:alpha val="80000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27000" y="-38100"/>
              <a:ext cx="152400" cy="2254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0" y="15541"/>
            <a:ext cx="12530617" cy="5707304"/>
          </a:xfrm>
          <a:custGeom>
            <a:avLst/>
            <a:gdLst/>
            <a:ahLst/>
            <a:cxnLst/>
            <a:rect r="r" b="b" t="t" l="l"/>
            <a:pathLst>
              <a:path h="5707304" w="12530617">
                <a:moveTo>
                  <a:pt x="0" y="0"/>
                </a:moveTo>
                <a:lnTo>
                  <a:pt x="12530617" y="0"/>
                </a:lnTo>
                <a:lnTo>
                  <a:pt x="12530617" y="5707305"/>
                </a:lnTo>
                <a:lnTo>
                  <a:pt x="0" y="570730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5542" y="5722846"/>
            <a:ext cx="12530574" cy="3761405"/>
          </a:xfrm>
          <a:custGeom>
            <a:avLst/>
            <a:gdLst/>
            <a:ahLst/>
            <a:cxnLst/>
            <a:rect r="r" b="b" t="t" l="l"/>
            <a:pathLst>
              <a:path h="3761405" w="12530574">
                <a:moveTo>
                  <a:pt x="0" y="0"/>
                </a:moveTo>
                <a:lnTo>
                  <a:pt x="12530573" y="0"/>
                </a:lnTo>
                <a:lnTo>
                  <a:pt x="12530573" y="3761404"/>
                </a:lnTo>
                <a:lnTo>
                  <a:pt x="0" y="376140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347" t="0" r="-2347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852533" y="9598026"/>
            <a:ext cx="6911206" cy="688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Home page for easy booking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287623" y="9258300"/>
            <a:ext cx="5765006" cy="1028700"/>
            <a:chOff x="0" y="0"/>
            <a:chExt cx="1049690" cy="18730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49690" cy="187305"/>
            </a:xfrm>
            <a:custGeom>
              <a:avLst/>
              <a:gdLst/>
              <a:ahLst/>
              <a:cxnLst/>
              <a:rect r="r" b="b" t="t" l="l"/>
              <a:pathLst>
                <a:path h="187305" w="1049690">
                  <a:moveTo>
                    <a:pt x="203200" y="0"/>
                  </a:moveTo>
                  <a:lnTo>
                    <a:pt x="846490" y="0"/>
                  </a:lnTo>
                  <a:lnTo>
                    <a:pt x="1049690" y="187305"/>
                  </a:lnTo>
                  <a:lnTo>
                    <a:pt x="0" y="18730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A20E2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27000" y="-38100"/>
              <a:ext cx="795690" cy="2254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10800000">
            <a:off x="14447117" y="-741521"/>
            <a:ext cx="7681766" cy="3540443"/>
            <a:chOff x="0" y="0"/>
            <a:chExt cx="406400" cy="18730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06400" cy="187305"/>
            </a:xfrm>
            <a:custGeom>
              <a:avLst/>
              <a:gdLst/>
              <a:ahLst/>
              <a:cxnLst/>
              <a:rect r="r" b="b" t="t" l="l"/>
              <a:pathLst>
                <a:path h="187305" w="406400">
                  <a:moveTo>
                    <a:pt x="203200" y="0"/>
                  </a:moveTo>
                  <a:lnTo>
                    <a:pt x="203200" y="0"/>
                  </a:lnTo>
                  <a:lnTo>
                    <a:pt x="406400" y="187305"/>
                  </a:lnTo>
                  <a:lnTo>
                    <a:pt x="0" y="18730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E8223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27000" y="-38100"/>
              <a:ext cx="152400" cy="2254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666305" y="1560122"/>
            <a:ext cx="10150098" cy="4567544"/>
          </a:xfrm>
          <a:custGeom>
            <a:avLst/>
            <a:gdLst/>
            <a:ahLst/>
            <a:cxnLst/>
            <a:rect r="r" b="b" t="t" l="l"/>
            <a:pathLst>
              <a:path h="4567544" w="10150098">
                <a:moveTo>
                  <a:pt x="0" y="0"/>
                </a:moveTo>
                <a:lnTo>
                  <a:pt x="10150099" y="0"/>
                </a:lnTo>
                <a:lnTo>
                  <a:pt x="10150099" y="4567544"/>
                </a:lnTo>
                <a:lnTo>
                  <a:pt x="0" y="456754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7770700" y="5431161"/>
            <a:ext cx="10153407" cy="4569033"/>
          </a:xfrm>
          <a:custGeom>
            <a:avLst/>
            <a:gdLst/>
            <a:ahLst/>
            <a:cxnLst/>
            <a:rect r="r" b="b" t="t" l="l"/>
            <a:pathLst>
              <a:path h="4569033" w="10153407">
                <a:moveTo>
                  <a:pt x="0" y="0"/>
                </a:moveTo>
                <a:lnTo>
                  <a:pt x="10153407" y="0"/>
                </a:lnTo>
                <a:lnTo>
                  <a:pt x="10153407" y="4569033"/>
                </a:lnTo>
                <a:lnTo>
                  <a:pt x="0" y="456903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414656" y="216961"/>
            <a:ext cx="9365362" cy="12023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537"/>
              </a:lnSpc>
            </a:pPr>
            <a:r>
              <a:rPr lang="en-US" sz="7947">
                <a:solidFill>
                  <a:srgbClr val="A20E20"/>
                </a:solidFill>
                <a:latin typeface="TT Hoves Bold"/>
                <a:ea typeface="TT Hoves Bold"/>
                <a:cs typeface="TT Hoves Bold"/>
                <a:sym typeface="TT Hoves Bold"/>
              </a:rPr>
              <a:t>Admin create room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DAGO2Bufj54</dc:identifier>
  <dcterms:modified xsi:type="dcterms:W3CDTF">2011-08-01T06:04:30Z</dcterms:modified>
  <cp:revision>1</cp:revision>
  <dc:title>Room Booking</dc:title>
</cp:coreProperties>
</file>